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72" r:id="rId13"/>
    <p:sldId id="266" r:id="rId14"/>
    <p:sldId id="267" r:id="rId15"/>
    <p:sldId id="273" r:id="rId16"/>
    <p:sldId id="270" r:id="rId17"/>
    <p:sldId id="274" r:id="rId18"/>
  </p:sldIdLst>
  <p:sldSz cx="18288000" cy="10287000"/>
  <p:notesSz cx="6858000" cy="9144000"/>
  <p:embeddedFontLst>
    <p:embeddedFont>
      <p:font typeface="Agrandir" panose="020B0604020202020204" charset="0"/>
      <p:regular r:id="rId20"/>
    </p:embeddedFont>
    <p:embeddedFont>
      <p:font typeface="Agrandir Bold" panose="020B0604020202020204" charset="0"/>
      <p:regular r:id="rId21"/>
    </p:embeddedFont>
    <p:embeddedFont>
      <p:font typeface="Anton" pitchFamily="2" charset="0"/>
      <p:regular r:id="rId22"/>
    </p:embeddedFont>
    <p:embeddedFont>
      <p:font typeface="Bahnschrift" panose="020B0502040204020203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6" d="100"/>
          <a:sy n="26" d="100"/>
        </p:scale>
        <p:origin x="1700" y="6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C12E4-3665-4055-92FE-F6CA0A7542C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C737F-E0E1-462F-9A58-4509C5E82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46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C737F-E0E1-462F-9A58-4509C5E828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5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3634095" y="-6084247"/>
            <a:ext cx="18034512" cy="190749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531675" y="1410743"/>
            <a:ext cx="6463860" cy="683677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2800350" y="2286000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5" y="0"/>
                </a:lnTo>
                <a:lnTo>
                  <a:pt x="561975" y="561975"/>
                </a:lnTo>
                <a:lnTo>
                  <a:pt x="0" y="561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32337" y="3013431"/>
            <a:ext cx="13201650" cy="4123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563"/>
              </a:lnSpc>
            </a:pPr>
            <a:r>
              <a:rPr lang="en-US" sz="11030" dirty="0">
                <a:solidFill>
                  <a:schemeClr val="accent5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Autonomous Ai Agent</a:t>
            </a:r>
          </a:p>
          <a:p>
            <a:pPr algn="l">
              <a:lnSpc>
                <a:spcPts val="16563"/>
              </a:lnSpc>
            </a:pPr>
            <a:r>
              <a:rPr lang="en-US" sz="11030" dirty="0">
                <a:solidFill>
                  <a:schemeClr val="accent5">
                    <a:lumMod val="5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&amp;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4503" y="7394644"/>
            <a:ext cx="13201650" cy="1994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563"/>
              </a:lnSpc>
            </a:pPr>
            <a:r>
              <a:rPr lang="en-US" sz="11030" dirty="0">
                <a:solidFill>
                  <a:schemeClr val="accent1">
                    <a:lumMod val="7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Multi-Agent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17797" y="2300605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A9A78A13-61BD-BC52-79CB-87479099BDF7}"/>
              </a:ext>
            </a:extLst>
          </p:cNvPr>
          <p:cNvSpPr/>
          <p:nvPr/>
        </p:nvSpPr>
        <p:spPr>
          <a:xfrm>
            <a:off x="12932959" y="856118"/>
            <a:ext cx="8081075" cy="8437997"/>
          </a:xfrm>
          <a:custGeom>
            <a:avLst/>
            <a:gdLst/>
            <a:ahLst/>
            <a:cxnLst/>
            <a:rect l="l" t="t" r="r" b="b"/>
            <a:pathLst>
              <a:path w="8081075" h="8437997">
                <a:moveTo>
                  <a:pt x="0" y="0"/>
                </a:moveTo>
                <a:lnTo>
                  <a:pt x="8081075" y="0"/>
                </a:lnTo>
                <a:lnTo>
                  <a:pt x="8081075" y="8437997"/>
                </a:lnTo>
                <a:lnTo>
                  <a:pt x="0" y="8437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1D493D18-EBA9-92B5-5B63-0183D1F5B668}"/>
              </a:ext>
            </a:extLst>
          </p:cNvPr>
          <p:cNvGrpSpPr/>
          <p:nvPr/>
        </p:nvGrpSpPr>
        <p:grpSpPr>
          <a:xfrm>
            <a:off x="4977439" y="-5016937"/>
            <a:ext cx="7955520" cy="7955520"/>
            <a:chOff x="0" y="0"/>
            <a:chExt cx="812800" cy="812800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3B388598-977F-49A7-7661-131C757649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03D1C397-1E24-AAE2-2A93-2510E8F8977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232F">
                <a:alpha val="100000"/>
              </a:srgbClr>
            </a:gs>
            <a:gs pos="50000">
              <a:srgbClr val="193F61">
                <a:alpha val="100000"/>
              </a:srgbClr>
            </a:gs>
            <a:gs pos="100000">
              <a:srgbClr val="193F6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368551" y="-403892"/>
            <a:ext cx="10975164" cy="10975164"/>
          </a:xfrm>
          <a:custGeom>
            <a:avLst/>
            <a:gdLst/>
            <a:ahLst/>
            <a:cxnLst/>
            <a:rect l="l" t="t" r="r" b="b"/>
            <a:pathLst>
              <a:path w="10975164" h="10975164">
                <a:moveTo>
                  <a:pt x="0" y="0"/>
                </a:moveTo>
                <a:lnTo>
                  <a:pt x="10975164" y="0"/>
                </a:lnTo>
                <a:lnTo>
                  <a:pt x="10975164" y="10975165"/>
                </a:lnTo>
                <a:lnTo>
                  <a:pt x="0" y="10975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36973" y="968891"/>
            <a:ext cx="7375779" cy="8229600"/>
          </a:xfrm>
          <a:custGeom>
            <a:avLst/>
            <a:gdLst/>
            <a:ahLst/>
            <a:cxnLst/>
            <a:rect l="l" t="t" r="r" b="b"/>
            <a:pathLst>
              <a:path w="7375779" h="8229600">
                <a:moveTo>
                  <a:pt x="0" y="0"/>
                </a:moveTo>
                <a:lnTo>
                  <a:pt x="7375779" y="0"/>
                </a:lnTo>
                <a:lnTo>
                  <a:pt x="73757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64991" y="5143500"/>
            <a:ext cx="7315200" cy="3843805"/>
          </a:xfrm>
          <a:custGeom>
            <a:avLst/>
            <a:gdLst/>
            <a:ahLst/>
            <a:cxnLst/>
            <a:rect l="l" t="t" r="r" b="b"/>
            <a:pathLst>
              <a:path w="7315200" h="3843805">
                <a:moveTo>
                  <a:pt x="0" y="0"/>
                </a:moveTo>
                <a:lnTo>
                  <a:pt x="7315200" y="0"/>
                </a:lnTo>
                <a:lnTo>
                  <a:pt x="7315200" y="3843805"/>
                </a:lnTo>
                <a:lnTo>
                  <a:pt x="0" y="3843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62764" y="2600486"/>
            <a:ext cx="3897034" cy="5403167"/>
          </a:xfrm>
          <a:custGeom>
            <a:avLst/>
            <a:gdLst/>
            <a:ahLst/>
            <a:cxnLst/>
            <a:rect l="l" t="t" r="r" b="b"/>
            <a:pathLst>
              <a:path w="3897034" h="5403167">
                <a:moveTo>
                  <a:pt x="0" y="0"/>
                </a:moveTo>
                <a:lnTo>
                  <a:pt x="3897035" y="0"/>
                </a:lnTo>
                <a:lnTo>
                  <a:pt x="3897035" y="5403168"/>
                </a:lnTo>
                <a:lnTo>
                  <a:pt x="0" y="5403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4247" y="9163050"/>
            <a:ext cx="4640352" cy="38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1">
                <a:solidFill>
                  <a:srgbClr val="12356D"/>
                </a:solidFill>
                <a:latin typeface="Agrandir"/>
                <a:ea typeface="Agrandir"/>
                <a:cs typeface="Agrandir"/>
                <a:sym typeface="Agrandir"/>
              </a:rPr>
              <a:t>www.reallygreatsite.com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3611" y="2818117"/>
            <a:ext cx="814407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CDE8F9"/>
                </a:solidFill>
                <a:latin typeface="Anton"/>
                <a:ea typeface="Anton"/>
                <a:cs typeface="Anton"/>
                <a:sym typeface="Anton"/>
              </a:rPr>
              <a:t>Types of interaction in MAS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856844-C590-1C86-64FD-C98470C3C7D4}"/>
              </a:ext>
            </a:extLst>
          </p:cNvPr>
          <p:cNvSpPr txBox="1"/>
          <p:nvPr/>
        </p:nvSpPr>
        <p:spPr>
          <a:xfrm>
            <a:off x="1025447" y="3730667"/>
            <a:ext cx="7686590" cy="585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Cooperative MAS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Agents share goals and work together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C000"/>
                </a:solidFill>
              </a:rPr>
              <a:t>Example: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Rescue robots in disaster management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Competitive MAS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Agents compete for limited resources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C000"/>
                </a:solidFill>
              </a:rPr>
              <a:t>Example: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Online auction bidding agents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Hybrid MAS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Both cooperation and competition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C000"/>
                </a:solidFill>
              </a:rPr>
              <a:t>Example: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Multiplayer online gaming AI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14600" y="2324100"/>
            <a:ext cx="6877655" cy="8311366"/>
          </a:xfrm>
          <a:custGeom>
            <a:avLst/>
            <a:gdLst/>
            <a:ahLst/>
            <a:cxnLst/>
            <a:rect l="l" t="t" r="r" b="b"/>
            <a:pathLst>
              <a:path w="6877655" h="8311366">
                <a:moveTo>
                  <a:pt x="0" y="0"/>
                </a:moveTo>
                <a:lnTo>
                  <a:pt x="6877656" y="0"/>
                </a:lnTo>
                <a:lnTo>
                  <a:pt x="6877656" y="8311366"/>
                </a:lnTo>
                <a:lnTo>
                  <a:pt x="0" y="8311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09712" y="2546946"/>
            <a:ext cx="5816556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Architecture of 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09712" y="3622976"/>
            <a:ext cx="9352471" cy="5575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 MAS typically includes: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i="1" dirty="0"/>
              <a:t>Environment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i="1" dirty="0"/>
              <a:t>Autonomous Agents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i="1" dirty="0"/>
              <a:t>Communication Framework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i="1" dirty="0"/>
              <a:t>Coordination Mechanisms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i="1" dirty="0"/>
              <a:t>Decision Modules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i="1" dirty="0"/>
              <a:t>Learning Components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br>
              <a:rPr lang="en-US" sz="2400" dirty="0"/>
            </a:br>
            <a:r>
              <a:rPr lang="en-US" sz="2400" b="1" dirty="0"/>
              <a:t>Smart grid energy management where agents manage electricity distribution and consumption.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14600" y="2324100"/>
            <a:ext cx="6877655" cy="8311366"/>
          </a:xfrm>
          <a:custGeom>
            <a:avLst/>
            <a:gdLst/>
            <a:ahLst/>
            <a:cxnLst/>
            <a:rect l="l" t="t" r="r" b="b"/>
            <a:pathLst>
              <a:path w="6877655" h="8311366">
                <a:moveTo>
                  <a:pt x="0" y="0"/>
                </a:moveTo>
                <a:lnTo>
                  <a:pt x="6877656" y="0"/>
                </a:lnTo>
                <a:lnTo>
                  <a:pt x="6877656" y="8311366"/>
                </a:lnTo>
                <a:lnTo>
                  <a:pt x="0" y="8311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09712" y="2546946"/>
            <a:ext cx="795552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Communication in 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09712" y="3622976"/>
            <a:ext cx="9352471" cy="575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Agents communicate using: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Message Passing (FIPA-ACL Standards)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Blackboard Systems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Negotiation Protocols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Cooperation Strategies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Conflict-Resolution Methods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br>
              <a:rPr lang="en-US" sz="2800" dirty="0"/>
            </a:br>
            <a:r>
              <a:rPr lang="en-US" sz="2800" dirty="0"/>
              <a:t>Multiple delivery drones coordinate routes to avoid collisions.</a:t>
            </a:r>
          </a:p>
        </p:txBody>
      </p:sp>
    </p:spTree>
    <p:extLst>
      <p:ext uri="{BB962C8B-B14F-4D97-AF65-F5344CB8AC3E}">
        <p14:creationId xmlns:p14="http://schemas.microsoft.com/office/powerpoint/2010/main" val="1039246406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3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76523" y="4451577"/>
            <a:ext cx="2857686" cy="28576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280049" y="5040522"/>
            <a:ext cx="1650633" cy="1679797"/>
          </a:xfrm>
          <a:custGeom>
            <a:avLst/>
            <a:gdLst/>
            <a:ahLst/>
            <a:cxnLst/>
            <a:rect l="l" t="t" r="r" b="b"/>
            <a:pathLst>
              <a:path w="1650633" h="1679797">
                <a:moveTo>
                  <a:pt x="0" y="0"/>
                </a:moveTo>
                <a:lnTo>
                  <a:pt x="1650634" y="0"/>
                </a:lnTo>
                <a:lnTo>
                  <a:pt x="1650634" y="1679796"/>
                </a:lnTo>
                <a:lnTo>
                  <a:pt x="0" y="1679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67813" y="2888829"/>
            <a:ext cx="1000558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Real World Applications of MAS</a:t>
            </a:r>
          </a:p>
        </p:txBody>
      </p:sp>
      <p:sp>
        <p:nvSpPr>
          <p:cNvPr id="14" name="Freeform 14"/>
          <p:cNvSpPr/>
          <p:nvPr/>
        </p:nvSpPr>
        <p:spPr>
          <a:xfrm>
            <a:off x="4534209" y="4410785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01146" y="4419439"/>
            <a:ext cx="7430102" cy="417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2356D"/>
                </a:solidFill>
                <a:latin typeface="Agrandir Bold"/>
              </a:rPr>
              <a:t>Real-World Applications of MAS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Smart Traffic Systems</a:t>
            </a:r>
            <a:r>
              <a:rPr lang="en-US" sz="2400" dirty="0"/>
              <a:t> – AI agents controlling signals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Healthcare Systems</a:t>
            </a:r>
            <a:r>
              <a:rPr lang="en-US" sz="2400" dirty="0"/>
              <a:t> – multi-agent hospital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Defense Simulations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E-Commerce Negotiation Agents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Swarm Robotics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Smart Cities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Distributed Cloud Computing</a:t>
            </a:r>
            <a:endParaRPr lang="en-US" sz="2400" dirty="0"/>
          </a:p>
        </p:txBody>
      </p:sp>
      <p:sp>
        <p:nvSpPr>
          <p:cNvPr id="21" name="Freeform 21"/>
          <p:cNvSpPr/>
          <p:nvPr/>
        </p:nvSpPr>
        <p:spPr>
          <a:xfrm>
            <a:off x="12751881" y="4410785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3534558" y="4914175"/>
            <a:ext cx="3841493" cy="1604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Singapore uses MAS for </a:t>
            </a:r>
            <a:r>
              <a:rPr lang="en-US" sz="2400" b="1" dirty="0"/>
              <a:t>smart city traffic and infrastructure management</a:t>
            </a:r>
            <a:r>
              <a:rPr lang="en-US" sz="2400" dirty="0"/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34559" y="4441133"/>
            <a:ext cx="434870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Example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3246" y="4764121"/>
            <a:ext cx="5816556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Challenges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646290" y="2260598"/>
            <a:ext cx="7598072" cy="8229600"/>
          </a:xfrm>
          <a:custGeom>
            <a:avLst/>
            <a:gdLst/>
            <a:ahLst/>
            <a:cxnLst/>
            <a:rect l="l" t="t" r="r" b="b"/>
            <a:pathLst>
              <a:path w="7598072" h="8229600">
                <a:moveTo>
                  <a:pt x="0" y="0"/>
                </a:moveTo>
                <a:lnTo>
                  <a:pt x="7598072" y="0"/>
                </a:lnTo>
                <a:lnTo>
                  <a:pt x="75980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6858000" y="2857524"/>
            <a:ext cx="5749093" cy="639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Coordination Complexity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Communication Overhead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Decision Conflicts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Ethical &amp; Legal Concerns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Trust and Security Issues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Scalability Problems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Reliability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br>
              <a:rPr lang="en-US" sz="2800" b="1" dirty="0"/>
            </a:br>
            <a:r>
              <a:rPr lang="en-US" sz="2800" dirty="0"/>
              <a:t>If multiple autonomous cars miscommunicate, accidents may occur</a:t>
            </a:r>
            <a:r>
              <a:rPr lang="en-US" sz="2800" b="1" dirty="0"/>
              <a:t>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936343" y="3267801"/>
            <a:ext cx="6645914" cy="5175506"/>
          </a:xfrm>
          <a:custGeom>
            <a:avLst/>
            <a:gdLst/>
            <a:ahLst/>
            <a:cxnLst/>
            <a:rect l="l" t="t" r="r" b="b"/>
            <a:pathLst>
              <a:path w="6645914" h="5175506">
                <a:moveTo>
                  <a:pt x="0" y="0"/>
                </a:moveTo>
                <a:lnTo>
                  <a:pt x="6645914" y="0"/>
                </a:lnTo>
                <a:lnTo>
                  <a:pt x="6645914" y="5175506"/>
                </a:lnTo>
                <a:lnTo>
                  <a:pt x="0" y="5175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3246" y="4764121"/>
            <a:ext cx="5816556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Future of</a:t>
            </a:r>
          </a:p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Ai Agents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404697" y="2259575"/>
            <a:ext cx="7598072" cy="8229600"/>
          </a:xfrm>
          <a:custGeom>
            <a:avLst/>
            <a:gdLst/>
            <a:ahLst/>
            <a:cxnLst/>
            <a:rect l="l" t="t" r="r" b="b"/>
            <a:pathLst>
              <a:path w="7598072" h="8229600">
                <a:moveTo>
                  <a:pt x="0" y="0"/>
                </a:moveTo>
                <a:lnTo>
                  <a:pt x="7598072" y="0"/>
                </a:lnTo>
                <a:lnTo>
                  <a:pt x="75980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6858000" y="2857524"/>
            <a:ext cx="8534770" cy="584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More human-like reasoning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Stronger learning and adaptation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Integration with IoT, Big Data &amp; Cloud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Fully autonomous industries and transportation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Safer and ethical AI agents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Smart, fully autonomous cities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br>
              <a:rPr lang="en-US" sz="2800" b="1" dirty="0"/>
            </a:br>
            <a:r>
              <a:rPr lang="en-US" sz="2800" dirty="0"/>
              <a:t>Future cities will have AI managing traffic, energy, healthcare, and services autonomously.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936343" y="3267801"/>
            <a:ext cx="6645914" cy="5175506"/>
          </a:xfrm>
          <a:custGeom>
            <a:avLst/>
            <a:gdLst/>
            <a:ahLst/>
            <a:cxnLst/>
            <a:rect l="l" t="t" r="r" b="b"/>
            <a:pathLst>
              <a:path w="6645914" h="5175506">
                <a:moveTo>
                  <a:pt x="0" y="0"/>
                </a:moveTo>
                <a:lnTo>
                  <a:pt x="6645914" y="0"/>
                </a:lnTo>
                <a:lnTo>
                  <a:pt x="6645914" y="5175506"/>
                </a:lnTo>
                <a:lnTo>
                  <a:pt x="0" y="5175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</p:spTree>
    <p:extLst>
      <p:ext uri="{BB962C8B-B14F-4D97-AF65-F5344CB8AC3E}">
        <p14:creationId xmlns:p14="http://schemas.microsoft.com/office/powerpoint/2010/main" val="3525822441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965" r="-5047" b="-2057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464660">
            <a:off x="5713247" y="-3853599"/>
            <a:ext cx="16492356" cy="164923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33333">
                    <a:srgbClr val="468BCA">
                      <a:alpha val="100000"/>
                    </a:srgbClr>
                  </a:gs>
                  <a:gs pos="66667">
                    <a:srgbClr val="193F61">
                      <a:alpha val="12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9109385">
            <a:off x="7760793" y="-109230"/>
            <a:ext cx="10505459" cy="105054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1000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18100" y="4777281"/>
            <a:ext cx="9604478" cy="1571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85"/>
              </a:lnSpc>
            </a:pPr>
            <a:r>
              <a:rPr lang="en-US" sz="1183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Any Question?</a:t>
            </a:r>
          </a:p>
        </p:txBody>
      </p:sp>
      <p:sp>
        <p:nvSpPr>
          <p:cNvPr id="10" name="Freeform 10"/>
          <p:cNvSpPr/>
          <p:nvPr/>
        </p:nvSpPr>
        <p:spPr>
          <a:xfrm>
            <a:off x="9846858" y="2793562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5" y="0"/>
                </a:lnTo>
                <a:lnTo>
                  <a:pt x="561975" y="561975"/>
                </a:lnTo>
                <a:lnTo>
                  <a:pt x="0" y="561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664305" y="2808167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965" r="-5047" b="-2057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464660">
            <a:off x="5713247" y="-3853599"/>
            <a:ext cx="16492356" cy="164923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33333">
                    <a:srgbClr val="468BCA">
                      <a:alpha val="100000"/>
                    </a:srgbClr>
                  </a:gs>
                  <a:gs pos="66667">
                    <a:srgbClr val="193F61">
                      <a:alpha val="12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9109385">
            <a:off x="7760793" y="-109230"/>
            <a:ext cx="10505459" cy="105054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1000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46858" y="4583078"/>
            <a:ext cx="7412442" cy="160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5"/>
              </a:lnSpc>
            </a:pPr>
            <a:r>
              <a:rPr lang="en-US" sz="1183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YOU.</a:t>
            </a:r>
          </a:p>
        </p:txBody>
      </p:sp>
      <p:sp>
        <p:nvSpPr>
          <p:cNvPr id="10" name="Freeform 10"/>
          <p:cNvSpPr/>
          <p:nvPr/>
        </p:nvSpPr>
        <p:spPr>
          <a:xfrm>
            <a:off x="9846858" y="2793562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5" y="0"/>
                </a:lnTo>
                <a:lnTo>
                  <a:pt x="561975" y="561975"/>
                </a:lnTo>
                <a:lnTo>
                  <a:pt x="0" y="561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664305" y="2808167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</p:spTree>
    <p:extLst>
      <p:ext uri="{BB962C8B-B14F-4D97-AF65-F5344CB8AC3E}">
        <p14:creationId xmlns:p14="http://schemas.microsoft.com/office/powerpoint/2010/main" val="1115226200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890101" y="673778"/>
            <a:ext cx="8081075" cy="8437997"/>
          </a:xfrm>
          <a:custGeom>
            <a:avLst/>
            <a:gdLst/>
            <a:ahLst/>
            <a:cxnLst/>
            <a:rect l="l" t="t" r="r" b="b"/>
            <a:pathLst>
              <a:path w="8081075" h="8437997">
                <a:moveTo>
                  <a:pt x="0" y="0"/>
                </a:moveTo>
                <a:lnTo>
                  <a:pt x="8081075" y="0"/>
                </a:lnTo>
                <a:lnTo>
                  <a:pt x="8081075" y="8437997"/>
                </a:lnTo>
                <a:lnTo>
                  <a:pt x="0" y="84379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7813" y="2644888"/>
            <a:ext cx="6752373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88871" y="3504098"/>
            <a:ext cx="10191103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Autonomous Agents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Multi-Agent Systems (MAS)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are central concepts in modern AI.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Autonomous agents act without continuous human intervention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MAS involves multiple intelligent agents interacting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Used in robotics, transportation, healthcare, cybersecurity, finance, and smart cities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Example:</a:t>
            </a:r>
            <a:br>
              <a:rPr lang="en-US" sz="3200" dirty="0"/>
            </a:br>
            <a:r>
              <a:rPr lang="en-US" sz="3200" dirty="0"/>
              <a:t>Self-driving cars making decisions without human control demonstrate autonomous agent behavior.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4775299" y="2461749"/>
            <a:ext cx="8081075" cy="8437997"/>
          </a:xfrm>
          <a:custGeom>
            <a:avLst/>
            <a:gdLst/>
            <a:ahLst/>
            <a:cxnLst/>
            <a:rect l="l" t="t" r="r" b="b"/>
            <a:pathLst>
              <a:path w="8081075" h="8437997">
                <a:moveTo>
                  <a:pt x="8081075" y="0"/>
                </a:moveTo>
                <a:lnTo>
                  <a:pt x="0" y="0"/>
                </a:lnTo>
                <a:lnTo>
                  <a:pt x="0" y="8437996"/>
                </a:lnTo>
                <a:lnTo>
                  <a:pt x="8081075" y="8437996"/>
                </a:lnTo>
                <a:lnTo>
                  <a:pt x="8081075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86627" y="5518746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2" y="0"/>
                </a:lnTo>
                <a:lnTo>
                  <a:pt x="549772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86627" y="7501818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2" y="0"/>
                </a:lnTo>
                <a:lnTo>
                  <a:pt x="549772" y="552787"/>
                </a:lnTo>
                <a:lnTo>
                  <a:pt x="0" y="552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08551" y="1181100"/>
            <a:ext cx="4820288" cy="11038827"/>
          </a:xfrm>
          <a:custGeom>
            <a:avLst/>
            <a:gdLst/>
            <a:ahLst/>
            <a:cxnLst/>
            <a:rect l="l" t="t" r="r" b="b"/>
            <a:pathLst>
              <a:path w="4820288" h="11038827">
                <a:moveTo>
                  <a:pt x="0" y="0"/>
                </a:moveTo>
                <a:lnTo>
                  <a:pt x="4820287" y="0"/>
                </a:lnTo>
                <a:lnTo>
                  <a:pt x="4820287" y="11038827"/>
                </a:lnTo>
                <a:lnTo>
                  <a:pt x="0" y="11038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</a:t>
            </a:r>
            <a:r>
              <a:rPr lang="en-US" sz="2361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Unlimited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6627" y="2904690"/>
            <a:ext cx="6752373" cy="8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What is an Ai Agent?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9304" y="5667336"/>
            <a:ext cx="847969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>
                <a:latin typeface="Bahnschrift" panose="020B0502040204020203" pitchFamily="34" charset="0"/>
              </a:rPr>
              <a:t>Perceives → processes → decides → acts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>
                <a:latin typeface="Bahnschrift" panose="020B0502040204020203" pitchFamily="34" charset="0"/>
              </a:rPr>
              <a:t>Works continuously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>
                <a:latin typeface="Bahnschrift" panose="020B0502040204020203" pitchFamily="34" charset="0"/>
              </a:rPr>
              <a:t>Goal-oriented behavior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9305" y="5549094"/>
            <a:ext cx="574909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Points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69305" y="7615787"/>
            <a:ext cx="574909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Google Assistant listens (sensor), understands, decides, and responds (actuator).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69304" y="7551740"/>
            <a:ext cx="574909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2356D"/>
                </a:solidFill>
                <a:latin typeface="Agrandir Bold"/>
                <a:ea typeface="Agrandir Bold"/>
                <a:cs typeface="Agrandir Bold"/>
                <a:sym typeface="Agrandir Bold"/>
              </a:rPr>
              <a:t>Example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452153" y="1332879"/>
            <a:ext cx="1817161" cy="181716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823153" y="971668"/>
            <a:ext cx="1817161" cy="181716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38000"/>
                  </a:srgbClr>
                </a:gs>
                <a:gs pos="50000">
                  <a:srgbClr val="193F61">
                    <a:alpha val="38000"/>
                  </a:srgbClr>
                </a:gs>
                <a:gs pos="100000">
                  <a:srgbClr val="193F61">
                    <a:alpha val="475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38000"/>
                    </a:srgbClr>
                  </a:gs>
                  <a:gs pos="50000">
                    <a:srgbClr val="468BCA">
                      <a:alpha val="2470"/>
                    </a:srgbClr>
                  </a:gs>
                  <a:gs pos="100000">
                    <a:srgbClr val="193F61">
                      <a:alpha val="475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C5C5320E-0684-D7CC-6B00-6703C6CAF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627" y="3947129"/>
            <a:ext cx="1209818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According to Russell &amp; Norvig (Artificial Intelligence: A Modern Approach):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“An agent is anything that perceives its environment through sensors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and acts upon that environment through actuators.”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232F">
                <a:alpha val="100000"/>
              </a:srgbClr>
            </a:gs>
            <a:gs pos="50000">
              <a:srgbClr val="193F61">
                <a:alpha val="100000"/>
              </a:srgbClr>
            </a:gs>
            <a:gs pos="100000">
              <a:srgbClr val="193F6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67813" y="2661316"/>
            <a:ext cx="6752373" cy="8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</a:pPr>
            <a:r>
              <a:rPr lang="en-US" sz="5748" dirty="0">
                <a:solidFill>
                  <a:srgbClr val="CDE8F9"/>
                </a:solidFill>
                <a:latin typeface="Anton"/>
                <a:ea typeface="Anton"/>
                <a:cs typeface="Anton"/>
                <a:sym typeface="Anton"/>
              </a:rPr>
              <a:t>Autonomous Ai Agent</a:t>
            </a:r>
          </a:p>
        </p:txBody>
      </p:sp>
      <p:sp>
        <p:nvSpPr>
          <p:cNvPr id="18" name="Freeform 18"/>
          <p:cNvSpPr/>
          <p:nvPr/>
        </p:nvSpPr>
        <p:spPr>
          <a:xfrm>
            <a:off x="3046135" y="3924300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2" y="0"/>
                </a:lnTo>
                <a:lnTo>
                  <a:pt x="549772" y="552787"/>
                </a:lnTo>
                <a:lnTo>
                  <a:pt x="0" y="552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810000" y="3924300"/>
            <a:ext cx="9753600" cy="5095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C000"/>
                </a:solidFill>
                <a:latin typeface="Bahnschrift" panose="020B0502040204020203" pitchFamily="34" charset="0"/>
              </a:rPr>
              <a:t>Autonomous agents: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Operate </a:t>
            </a: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independently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Make decisions without human commands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Handle changing environments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Learn from past experiences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Optimize tasks over time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C000"/>
                </a:solidFill>
                <a:latin typeface="Bahnschrift" panose="020B0502040204020203" pitchFamily="34" charset="0"/>
              </a:rPr>
              <a:t>Example:</a:t>
            </a:r>
            <a:b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NASA’s Mars Rover operates autonomously on Mars, navigating terrain and collecting data.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232F">
                <a:alpha val="100000"/>
              </a:srgbClr>
            </a:gs>
            <a:gs pos="50000">
              <a:srgbClr val="193F61">
                <a:alpha val="100000"/>
              </a:srgbClr>
            </a:gs>
            <a:gs pos="100000">
              <a:srgbClr val="193F6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ASA Rover on Mars – Ultra-Realistic Cinematic Journey 🚀🌌 #marsrover #marsdrive #lifesignonmars #exo">
            <a:hlinkClick r:id="" action="ppaction://media"/>
            <a:extLst>
              <a:ext uri="{FF2B5EF4-FFF2-40B4-BE49-F238E27FC236}">
                <a16:creationId xmlns:a16="http://schemas.microsoft.com/office/drawing/2014/main" id="{75CB3EDF-6769-8EFA-EEC8-6D3D17DA18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9988" y="0"/>
            <a:ext cx="578643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8342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232F">
                <a:alpha val="100000"/>
              </a:srgbClr>
            </a:gs>
            <a:gs pos="50000">
              <a:srgbClr val="193F61">
                <a:alpha val="100000"/>
              </a:srgbClr>
            </a:gs>
            <a:gs pos="100000">
              <a:srgbClr val="193F6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27" y="2328096"/>
            <a:ext cx="6326327" cy="63263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793924" y="4148914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93923" y="5214865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3" y="0"/>
                </a:lnTo>
                <a:lnTo>
                  <a:pt x="549773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852700" y="6277703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2" y="0"/>
                </a:lnTo>
                <a:lnTo>
                  <a:pt x="549772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52700" y="7340541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2" y="0"/>
                </a:lnTo>
                <a:lnTo>
                  <a:pt x="549772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6060" y="2220118"/>
            <a:ext cx="5281192" cy="6542284"/>
          </a:xfrm>
          <a:custGeom>
            <a:avLst/>
            <a:gdLst/>
            <a:ahLst/>
            <a:cxnLst/>
            <a:rect l="l" t="t" r="r" b="b"/>
            <a:pathLst>
              <a:path w="5281192" h="6542284">
                <a:moveTo>
                  <a:pt x="0" y="0"/>
                </a:moveTo>
                <a:lnTo>
                  <a:pt x="5281193" y="0"/>
                </a:lnTo>
                <a:lnTo>
                  <a:pt x="5281193" y="6542284"/>
                </a:lnTo>
                <a:lnTo>
                  <a:pt x="0" y="6542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92303" y="2579139"/>
            <a:ext cx="5627527" cy="8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CDE8F9"/>
                </a:solidFill>
                <a:latin typeface="Anton"/>
                <a:ea typeface="Anton"/>
                <a:cs typeface="Anton"/>
                <a:sym typeface="Anton"/>
              </a:rPr>
              <a:t>	Characteristics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78329" y="4210163"/>
            <a:ext cx="76426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Autonomy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– No constant human supervision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78328" y="5319217"/>
            <a:ext cx="8633271" cy="377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Reactivity –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Respond to environmental changes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Agrandi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90106" y="6337720"/>
            <a:ext cx="8773894" cy="377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Proactivity –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Take initiative to achieve goals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Agrandi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978328" y="7433729"/>
            <a:ext cx="9166671" cy="377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Social Ability –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Communicate with humans or agents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Agrandir Bold"/>
            </a:endParaRPr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FB1116C6-0499-DAFC-AFF7-21590AE0BA78}"/>
              </a:ext>
            </a:extLst>
          </p:cNvPr>
          <p:cNvSpPr/>
          <p:nvPr/>
        </p:nvSpPr>
        <p:spPr>
          <a:xfrm>
            <a:off x="6852700" y="8403379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2" y="0"/>
                </a:lnTo>
                <a:lnTo>
                  <a:pt x="549772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7C771DEA-A00D-2173-FF32-E7FB7F7E23E0}"/>
              </a:ext>
            </a:extLst>
          </p:cNvPr>
          <p:cNvSpPr txBox="1"/>
          <p:nvPr/>
        </p:nvSpPr>
        <p:spPr>
          <a:xfrm>
            <a:off x="7960185" y="8411239"/>
            <a:ext cx="8633271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Learning Ability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– Adapt using machine learning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1D7DD2-A200-5159-5E2D-5BA8A9B2D3AB}"/>
              </a:ext>
            </a:extLst>
          </p:cNvPr>
          <p:cNvSpPr txBox="1"/>
          <p:nvPr/>
        </p:nvSpPr>
        <p:spPr>
          <a:xfrm>
            <a:off x="6980483" y="9130326"/>
            <a:ext cx="1196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Example:</a:t>
            </a:r>
            <a:br>
              <a:rPr lang="en-US" sz="3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ChatGPT-based AI assistants learn user preferences over time.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5800" y="3314700"/>
            <a:ext cx="549773" cy="552788"/>
          </a:xfrm>
          <a:custGeom>
            <a:avLst/>
            <a:gdLst/>
            <a:ahLst/>
            <a:cxnLst/>
            <a:rect l="l" t="t" r="r" b="b"/>
            <a:pathLst>
              <a:path w="549773" h="552788">
                <a:moveTo>
                  <a:pt x="0" y="0"/>
                </a:moveTo>
                <a:lnTo>
                  <a:pt x="549772" y="0"/>
                </a:lnTo>
                <a:lnTo>
                  <a:pt x="549772" y="552788"/>
                </a:lnTo>
                <a:lnTo>
                  <a:pt x="0" y="55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144000" y="2770966"/>
            <a:ext cx="4431923" cy="44319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304599" y="1410299"/>
            <a:ext cx="6148687" cy="11333985"/>
          </a:xfrm>
          <a:custGeom>
            <a:avLst/>
            <a:gdLst/>
            <a:ahLst/>
            <a:cxnLst/>
            <a:rect l="l" t="t" r="r" b="b"/>
            <a:pathLst>
              <a:path w="6148687" h="11333985">
                <a:moveTo>
                  <a:pt x="0" y="0"/>
                </a:moveTo>
                <a:lnTo>
                  <a:pt x="6148687" y="0"/>
                </a:lnTo>
                <a:lnTo>
                  <a:pt x="6148687" y="11333985"/>
                </a:lnTo>
                <a:lnTo>
                  <a:pt x="0" y="11333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93893" y="1880249"/>
            <a:ext cx="6752373" cy="8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Types of Ai Agent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4116" y="2978712"/>
            <a:ext cx="6960255" cy="6036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Simple Reflex Agents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/>
              <a:t>→ react to current input only</a:t>
            </a:r>
            <a:br>
              <a:rPr lang="en-US" sz="2400" dirty="0"/>
            </a:br>
            <a:r>
              <a:rPr lang="en-US" sz="2400" b="1" i="1" dirty="0"/>
              <a:t>Example: </a:t>
            </a:r>
            <a:r>
              <a:rPr lang="en-US" sz="2400" i="1" dirty="0"/>
              <a:t>Thermostat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Model-Based Agents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/>
              <a:t>→ use memory of past states</a:t>
            </a:r>
            <a:br>
              <a:rPr lang="en-US" sz="2400" dirty="0"/>
            </a:br>
            <a:r>
              <a:rPr lang="en-US" sz="2400" b="1" i="1" dirty="0"/>
              <a:t>Example: </a:t>
            </a:r>
            <a:r>
              <a:rPr lang="en-US" sz="2400" i="1" dirty="0"/>
              <a:t>Vacuum robots with mapping systems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Goal-Based Agents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/>
              <a:t>→ choose actions to reach goals</a:t>
            </a:r>
            <a:br>
              <a:rPr lang="en-US" sz="2400" dirty="0"/>
            </a:br>
            <a:r>
              <a:rPr lang="en-US" sz="2400" b="1" i="1" dirty="0"/>
              <a:t>Example: </a:t>
            </a:r>
            <a:r>
              <a:rPr lang="en-US" sz="2400" i="1" dirty="0"/>
              <a:t>GPS navigation systems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Utility-Based Agents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/>
              <a:t>→ choose best outcome</a:t>
            </a:r>
            <a:br>
              <a:rPr lang="en-US" sz="2400" dirty="0"/>
            </a:br>
            <a:r>
              <a:rPr lang="en-US" sz="2400" b="1" i="1" dirty="0"/>
              <a:t>Example: </a:t>
            </a:r>
            <a:r>
              <a:rPr lang="en-US" sz="2400" i="1" dirty="0"/>
              <a:t>Stock trading AI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Learning Agents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/>
              <a:t>→ improve through experience</a:t>
            </a:r>
            <a:br>
              <a:rPr lang="en-US" sz="2400" b="1" dirty="0"/>
            </a:br>
            <a:r>
              <a:rPr lang="en-US" sz="2400" b="1" i="1" dirty="0"/>
              <a:t>Example: </a:t>
            </a:r>
            <a:r>
              <a:rPr lang="en-US" sz="2400" i="1" dirty="0"/>
              <a:t>AlphaGo by DeepMind</a:t>
            </a:r>
            <a:endParaRPr lang="en-US" sz="2400" dirty="0"/>
          </a:p>
        </p:txBody>
      </p:sp>
      <p:grpSp>
        <p:nvGrpSpPr>
          <p:cNvPr id="23" name="Group 23"/>
          <p:cNvGrpSpPr/>
          <p:nvPr/>
        </p:nvGrpSpPr>
        <p:grpSpPr>
          <a:xfrm>
            <a:off x="15577476" y="5480683"/>
            <a:ext cx="2025402" cy="202540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61614" y="2598969"/>
            <a:ext cx="4351401" cy="8229600"/>
          </a:xfrm>
          <a:custGeom>
            <a:avLst/>
            <a:gdLst/>
            <a:ahLst/>
            <a:cxnLst/>
            <a:rect l="l" t="t" r="r" b="b"/>
            <a:pathLst>
              <a:path w="4351401" h="8229600">
                <a:moveTo>
                  <a:pt x="0" y="0"/>
                </a:moveTo>
                <a:lnTo>
                  <a:pt x="4351401" y="0"/>
                </a:lnTo>
                <a:lnTo>
                  <a:pt x="43514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42287" y="1880250"/>
            <a:ext cx="2096344" cy="209634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89653" y="2711571"/>
            <a:ext cx="850869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6"/>
              </a:lnSpc>
            </a:pPr>
            <a:r>
              <a:rPr lang="en-US" sz="5748" dirty="0">
                <a:solidFill>
                  <a:srgbClr val="12356D"/>
                </a:solidFill>
                <a:latin typeface="Anton"/>
                <a:ea typeface="Anton"/>
                <a:cs typeface="Anton"/>
                <a:sym typeface="Anton"/>
              </a:rPr>
              <a:t>What is Multi-Agent System?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575399" y="1456704"/>
            <a:ext cx="4351401" cy="8229600"/>
          </a:xfrm>
          <a:custGeom>
            <a:avLst/>
            <a:gdLst/>
            <a:ahLst/>
            <a:cxnLst/>
            <a:rect l="l" t="t" r="r" b="b"/>
            <a:pathLst>
              <a:path w="4351401" h="8229600">
                <a:moveTo>
                  <a:pt x="0" y="0"/>
                </a:moveTo>
                <a:lnTo>
                  <a:pt x="4351401" y="0"/>
                </a:lnTo>
                <a:lnTo>
                  <a:pt x="43514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527228" y="1413577"/>
            <a:ext cx="2096344" cy="20963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26187" y="2415395"/>
            <a:ext cx="1063600" cy="1094525"/>
          </a:xfrm>
          <a:custGeom>
            <a:avLst/>
            <a:gdLst/>
            <a:ahLst/>
            <a:cxnLst/>
            <a:rect l="l" t="t" r="r" b="b"/>
            <a:pathLst>
              <a:path w="1063600" h="1094525">
                <a:moveTo>
                  <a:pt x="0" y="0"/>
                </a:moveTo>
                <a:lnTo>
                  <a:pt x="1063600" y="0"/>
                </a:lnTo>
                <a:lnTo>
                  <a:pt x="1063600" y="1094526"/>
                </a:lnTo>
                <a:lnTo>
                  <a:pt x="0" y="1094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133883" y="1880250"/>
            <a:ext cx="1063600" cy="1094525"/>
          </a:xfrm>
          <a:custGeom>
            <a:avLst/>
            <a:gdLst/>
            <a:ahLst/>
            <a:cxnLst/>
            <a:rect l="l" t="t" r="r" b="b"/>
            <a:pathLst>
              <a:path w="1063600" h="1094525">
                <a:moveTo>
                  <a:pt x="0" y="0"/>
                </a:moveTo>
                <a:lnTo>
                  <a:pt x="1063600" y="0"/>
                </a:lnTo>
                <a:lnTo>
                  <a:pt x="1063600" y="1094525"/>
                </a:lnTo>
                <a:lnTo>
                  <a:pt x="0" y="1094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3FFA5514-433B-46B2-FFA6-59F839EF6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245" y="3560674"/>
            <a:ext cx="10278817" cy="556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 Multi-Agent System is: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 system composed of multiple interacting intelligent agents working in a shared environment.”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Properties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Decentralized intelligence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Agents may cooperate or compete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Inspired by human societies and nature (swarm intelligence)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Example: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Air-traffic control systems using multiple AI agents to manage aircraft safely.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232F">
                <a:alpha val="100000"/>
              </a:srgbClr>
            </a:gs>
            <a:gs pos="50000">
              <a:srgbClr val="193F61">
                <a:alpha val="100000"/>
              </a:srgbClr>
            </a:gs>
            <a:gs pos="100000">
              <a:srgbClr val="193F6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6663" y="-5493771"/>
            <a:ext cx="7955520" cy="79555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00950" y="131827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6" y="0"/>
                </a:lnTo>
                <a:lnTo>
                  <a:pt x="561976" y="561976"/>
                </a:lnTo>
                <a:lnTo>
                  <a:pt x="0" y="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18397" y="1332879"/>
            <a:ext cx="2468652" cy="4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Thynk Unlimited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4247" y="9163050"/>
            <a:ext cx="4640352" cy="38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1">
                <a:solidFill>
                  <a:srgbClr val="12356D"/>
                </a:solidFill>
                <a:latin typeface="Agrandir"/>
                <a:ea typeface="Agrandir"/>
                <a:cs typeface="Agrandir"/>
                <a:sym typeface="Agrandir"/>
              </a:rPr>
              <a:t>www.reallygreatsite.com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57600" y="2297092"/>
            <a:ext cx="8558753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5748" dirty="0">
                <a:solidFill>
                  <a:srgbClr val="CDE8F9"/>
                </a:solidFill>
                <a:latin typeface="Anton"/>
                <a:ea typeface="Anton"/>
                <a:cs typeface="Anton"/>
                <a:sym typeface="Anton"/>
              </a:rPr>
              <a:t>Why Multi-Agent System?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7600" y="3857518"/>
            <a:ext cx="8077200" cy="5103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Solve complex problems better than a single agent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Distributed problem solving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Faster and parallel processing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Scalability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Increased reliability and fault tolerance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Google uses MAS for 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distributed web crawling and indexing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4951444"/>
            <a:ext cx="1817161" cy="181716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D232F">
                    <a:alpha val="83000"/>
                  </a:srgbClr>
                </a:gs>
                <a:gs pos="50000">
                  <a:srgbClr val="193F61">
                    <a:alpha val="83000"/>
                  </a:srgbClr>
                </a:gs>
                <a:gs pos="100000">
                  <a:srgbClr val="193F61">
                    <a:alpha val="10375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83000"/>
                    </a:srgbClr>
                  </a:gs>
                  <a:gs pos="50000">
                    <a:srgbClr val="468BCA">
                      <a:alpha val="5395"/>
                    </a:srgbClr>
                  </a:gs>
                  <a:gs pos="100000">
                    <a:srgbClr val="193F61">
                      <a:alpha val="10375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681</Words>
  <Application>Microsoft Office PowerPoint</Application>
  <PresentationFormat>Custom</PresentationFormat>
  <Paragraphs>135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Anton</vt:lpstr>
      <vt:lpstr>Bahnschrift</vt:lpstr>
      <vt:lpstr>Arial</vt:lpstr>
      <vt:lpstr>Calibri</vt:lpstr>
      <vt:lpstr>Agrandir</vt:lpstr>
      <vt:lpstr>Agrandir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Mirza Shanawar</dc:creator>
  <cp:lastModifiedBy>iimirzaaa@gmail.com</cp:lastModifiedBy>
  <cp:revision>2</cp:revision>
  <dcterms:created xsi:type="dcterms:W3CDTF">2006-08-16T00:00:00Z</dcterms:created>
  <dcterms:modified xsi:type="dcterms:W3CDTF">2026-01-12T18:26:51Z</dcterms:modified>
  <dc:identifier>DAG-Obz_fCo</dc:identifier>
</cp:coreProperties>
</file>